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AA6"/>
    <a:srgbClr val="337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F340A-20EE-0C4F-BDD7-9957B7D34F21}" v="62" dt="2024-05-17T18:22:59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8"/>
  </p:normalViewPr>
  <p:slideViewPr>
    <p:cSldViewPr snapToGrid="0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1F66-BFBB-9BDA-FEEE-05959B9B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42775-1D4A-38DD-D727-C86C6D54E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C94ED-9847-AAAA-467A-BDB7E3F3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6467-F522-779C-0234-2DCBD1DF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EC0B-CF71-2386-7164-373A11C4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6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B2F8-034E-43C3-5F00-C8DBCE1E5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15848-F99B-B962-6945-998085327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C14-4D6A-C30F-07D2-9452A0FF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B0FC3-716D-8D05-5BF2-8E4972D1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9FF01-6174-ABC9-5269-96858759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DBE2C-6563-1333-A453-DAD7CBF3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48A50-33F0-FC1B-3909-7505C5A07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3EA5E-152C-009A-B041-0C2BF69A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C0912-459E-316C-23D6-F0A50F6A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8EF33-962C-5502-675D-F1E06F69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DEBC-BF1E-E9E0-0D3F-3D1F54F2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95C6-4CA2-5F73-5FBB-89B57B897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B82B-A25B-3B8B-37DC-7CD1FD5A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5B86E-8FD8-4C7A-BB35-EFD21D9A3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69824-504B-B7E5-A066-89616586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CBF22-9B44-1F35-5682-A51D9953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52F16-AA37-8116-1F0A-1DB69A852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0C56C-F707-2354-E8C6-A68EC3B4D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BA699-5285-A035-8CC8-D5B416A2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C429-CECF-82CF-E44A-ADC049E6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2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D457-0334-280E-B98E-88167795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41B5-93C9-1068-C43A-23036EF2B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C4D64-A4B8-A707-216A-EB4D945F6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63A8A-2EE0-3054-1764-A1773354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3496E-A5CC-43B7-6585-4DA5ADAB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753CA-442C-DF1E-63CD-C89F4C18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8A3D-BA6C-16CE-F7A1-B52BD0EC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05C2A-FB44-C9F7-72EE-FE732245E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5A759-A311-6BA0-96F1-866C4D34F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2F3CC-14FF-AE19-1802-205FD5F58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75455-AFC9-E526-1F2E-35DDC461A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E71318-D00B-E8E5-5C6F-8054B684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26421-1229-0BEA-6DB6-7DDA73B3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07CC00-6812-F152-4CFA-2C760D8E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89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7F483-5AE6-8622-34FE-60B37E1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0E0F7-82E8-121D-7DEB-923A213C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73EF5-953E-07EB-C133-B58F48A52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CD4E7-5EF7-DA6F-B284-0CEFA6DB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3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37BDE-DC96-554E-B671-02137542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B4FF6-E282-09D3-F1D9-07D7930B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90E1F-8B40-7556-C613-66AD2CBA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37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E751-E603-253B-BBF4-F278E6E3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B214-1C06-6A3D-CCB0-BF47068C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CCB9F-631B-E88B-2A6F-60411CDFD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BC2D7-5052-5E6B-CBA3-44E40746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29274-8A70-F854-C0B7-0FB936AD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28A04-E13C-58BB-900F-81A21B4B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83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A703-4261-EE80-3CC2-ADAC4595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28E0E-17E0-640F-4121-B531AB4F5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E4AD5-DCFB-FC2C-1C8E-BE71AFCE9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D2117-2D98-3840-F2DA-AC9B34B92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4B29E-F203-D030-53E5-1E1B3F7A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FC686-83C2-7F72-843E-FA27BC47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0A8F8F-3F12-7A3D-6507-6FEC5D27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D11D8-3A0F-F755-7C25-677B44A12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B4950-F244-0424-B055-FA0DCE11E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F48436-A946-EF41-B388-AC58E62D0FA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E6BE-8A5F-2365-378F-CB91D9319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8CAA5-8628-BA20-63E7-7036FD1CF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B8904D-EEBB-874D-A340-164290443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8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5BC93B-7182-9DF1-B513-F29304AB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994" y="1192488"/>
            <a:ext cx="3138554" cy="2510843"/>
          </a:xfrm>
          <a:prstGeom prst="rect">
            <a:avLst/>
          </a:prstGeom>
        </p:spPr>
      </p:pic>
      <p:pic>
        <p:nvPicPr>
          <p:cNvPr id="3" name="Picture 2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826C775B-2E40-DAFB-001D-1495E0693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8" y="4072663"/>
            <a:ext cx="3010184" cy="2348503"/>
          </a:xfrm>
          <a:prstGeom prst="rect">
            <a:avLst/>
          </a:prstGeom>
        </p:spPr>
      </p:pic>
      <p:pic>
        <p:nvPicPr>
          <p:cNvPr id="4" name="Picture 3" descr="A map of the united states with colored dots&#10;&#10;Description automatically generated">
            <a:extLst>
              <a:ext uri="{FF2B5EF4-FFF2-40B4-BE49-F238E27FC236}">
                <a16:creationId xmlns:a16="http://schemas.microsoft.com/office/drawing/2014/main" id="{48519C75-3BC3-4D4E-BD30-72FEAA83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2" y="1080497"/>
            <a:ext cx="3568596" cy="2348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3163C-590A-5E78-AC7D-4A80D8A52E30}"/>
              </a:ext>
            </a:extLst>
          </p:cNvPr>
          <p:cNvSpPr txBox="1"/>
          <p:nvPr/>
        </p:nvSpPr>
        <p:spPr>
          <a:xfrm>
            <a:off x="596802" y="671712"/>
            <a:ext cx="285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ST-1A</a:t>
            </a:r>
            <a:r>
              <a:rPr lang="en-US" dirty="0"/>
              <a:t>: watershed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B7502-19D9-82CF-310B-79964758E53A}"/>
              </a:ext>
            </a:extLst>
          </p:cNvPr>
          <p:cNvSpPr txBox="1"/>
          <p:nvPr/>
        </p:nvSpPr>
        <p:spPr>
          <a:xfrm>
            <a:off x="848138" y="3703331"/>
            <a:ext cx="254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ST-3A</a:t>
            </a:r>
            <a:r>
              <a:rPr lang="en-US" dirty="0"/>
              <a:t>: Perturbation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74557-161A-D94F-3947-16D9ED72C5AF}"/>
              </a:ext>
            </a:extLst>
          </p:cNvPr>
          <p:cNvSpPr txBox="1"/>
          <p:nvPr/>
        </p:nvSpPr>
        <p:spPr>
          <a:xfrm>
            <a:off x="200722" y="164727"/>
            <a:ext cx="37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Knowledge transfer to ST-3B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216B3-D1B5-D7DC-5D74-9B3772410FFD}"/>
              </a:ext>
            </a:extLst>
          </p:cNvPr>
          <p:cNvSpPr/>
          <p:nvPr/>
        </p:nvSpPr>
        <p:spPr>
          <a:xfrm>
            <a:off x="200722" y="671712"/>
            <a:ext cx="3731126" cy="59075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284B56-3DDA-297C-9129-025C3908F1BD}"/>
              </a:ext>
            </a:extLst>
          </p:cNvPr>
          <p:cNvSpPr/>
          <p:nvPr/>
        </p:nvSpPr>
        <p:spPr>
          <a:xfrm>
            <a:off x="4772995" y="671712"/>
            <a:ext cx="3111214" cy="59074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604EF5A-1FE7-7004-7C5E-B901E0DD6AA6}"/>
              </a:ext>
            </a:extLst>
          </p:cNvPr>
          <p:cNvSpPr/>
          <p:nvPr/>
        </p:nvSpPr>
        <p:spPr>
          <a:xfrm rot="20701202">
            <a:off x="5174983" y="1705939"/>
            <a:ext cx="963985" cy="2951533"/>
          </a:xfrm>
          <a:prstGeom prst="triangle">
            <a:avLst>
              <a:gd name="adj" fmla="val 39672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C77F9-9C43-F719-9D29-1B940EC7D7C7}"/>
              </a:ext>
            </a:extLst>
          </p:cNvPr>
          <p:cNvSpPr txBox="1"/>
          <p:nvPr/>
        </p:nvSpPr>
        <p:spPr>
          <a:xfrm>
            <a:off x="5340394" y="678783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VI alone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193FBF-FEF7-2407-438F-4483923AA530}"/>
              </a:ext>
            </a:extLst>
          </p:cNvPr>
          <p:cNvSpPr txBox="1"/>
          <p:nvPr/>
        </p:nvSpPr>
        <p:spPr>
          <a:xfrm>
            <a:off x="3931847" y="164727"/>
            <a:ext cx="482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Watershed and reach selection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BE987C9A-664E-450F-845C-32B571A2492A}"/>
              </a:ext>
            </a:extLst>
          </p:cNvPr>
          <p:cNvSpPr/>
          <p:nvPr/>
        </p:nvSpPr>
        <p:spPr>
          <a:xfrm rot="13508140">
            <a:off x="7506128" y="1615870"/>
            <a:ext cx="1388420" cy="3053151"/>
          </a:xfrm>
          <a:prstGeom prst="triangle">
            <a:avLst>
              <a:gd name="adj" fmla="val 23578"/>
            </a:avLst>
          </a:prstGeom>
          <a:solidFill>
            <a:schemeClr val="bg1">
              <a:lumMod val="50000"/>
              <a:alpha val="2120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C4935-B560-189C-DB12-40B4E2B02324}"/>
              </a:ext>
            </a:extLst>
          </p:cNvPr>
          <p:cNvSpPr/>
          <p:nvPr/>
        </p:nvSpPr>
        <p:spPr>
          <a:xfrm>
            <a:off x="8752695" y="671712"/>
            <a:ext cx="3111214" cy="1968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065952-48A6-BE4D-CEC1-0760BBE14241}"/>
              </a:ext>
            </a:extLst>
          </p:cNvPr>
          <p:cNvSpPr txBox="1"/>
          <p:nvPr/>
        </p:nvSpPr>
        <p:spPr>
          <a:xfrm>
            <a:off x="8752694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Sensor deployments</a:t>
            </a:r>
          </a:p>
        </p:txBody>
      </p:sp>
      <p:pic>
        <p:nvPicPr>
          <p:cNvPr id="1026" name="Picture 2" descr="miniDOT USB Oxygen Logger | Precision Measurement Engineering">
            <a:extLst>
              <a:ext uri="{FF2B5EF4-FFF2-40B4-BE49-F238E27FC236}">
                <a16:creationId xmlns:a16="http://schemas.microsoft.com/office/drawing/2014/main" id="{99B5DD62-0396-C7BA-0D17-CBD9F927D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42" y="1264073"/>
            <a:ext cx="994966" cy="12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B5B9DF-D009-9EE1-50E4-1DF379C214EB}"/>
              </a:ext>
            </a:extLst>
          </p:cNvPr>
          <p:cNvSpPr/>
          <p:nvPr/>
        </p:nvSpPr>
        <p:spPr>
          <a:xfrm>
            <a:off x="9432916" y="4150626"/>
            <a:ext cx="5944615" cy="2428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8B0FE5-64A5-78AC-8A72-EF770730025D}"/>
              </a:ext>
            </a:extLst>
          </p:cNvPr>
          <p:cNvSpPr txBox="1"/>
          <p:nvPr/>
        </p:nvSpPr>
        <p:spPr>
          <a:xfrm>
            <a:off x="8885265" y="751939"/>
            <a:ext cx="1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 and pressure at all sites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B056D2-24B7-D42D-07AC-56BAFD1FD19F}"/>
              </a:ext>
            </a:extLst>
          </p:cNvPr>
          <p:cNvSpPr txBox="1"/>
          <p:nvPr/>
        </p:nvSpPr>
        <p:spPr>
          <a:xfrm>
            <a:off x="10235017" y="2060273"/>
            <a:ext cx="164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Water quality at highest-order site</a:t>
            </a:r>
          </a:p>
        </p:txBody>
      </p:sp>
      <p:pic>
        <p:nvPicPr>
          <p:cNvPr id="1028" name="Picture 4" descr="Multiparameter Water Quality Sonde for Unattended Monitoring | ysi.com">
            <a:extLst>
              <a:ext uri="{FF2B5EF4-FFF2-40B4-BE49-F238E27FC236}">
                <a16:creationId xmlns:a16="http://schemas.microsoft.com/office/drawing/2014/main" id="{157ECEA6-5BEA-AFEC-EFD3-631183BBA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768" y="784622"/>
            <a:ext cx="1133743" cy="113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F4D36CC-E793-599B-2893-A76171CF9374}"/>
              </a:ext>
            </a:extLst>
          </p:cNvPr>
          <p:cNvSpPr/>
          <p:nvPr/>
        </p:nvSpPr>
        <p:spPr>
          <a:xfrm>
            <a:off x="9010950" y="3158184"/>
            <a:ext cx="2439257" cy="45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streamMetabolizer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7" name="Down Arrow 1026">
            <a:extLst>
              <a:ext uri="{FF2B5EF4-FFF2-40B4-BE49-F238E27FC236}">
                <a16:creationId xmlns:a16="http://schemas.microsoft.com/office/drawing/2014/main" id="{4040A2F8-1478-1DD2-8D92-C01F57A5EF40}"/>
              </a:ext>
            </a:extLst>
          </p:cNvPr>
          <p:cNvSpPr/>
          <p:nvPr/>
        </p:nvSpPr>
        <p:spPr>
          <a:xfrm>
            <a:off x="10017511" y="2656785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Down Arrow 1028">
            <a:extLst>
              <a:ext uri="{FF2B5EF4-FFF2-40B4-BE49-F238E27FC236}">
                <a16:creationId xmlns:a16="http://schemas.microsoft.com/office/drawing/2014/main" id="{410F2E25-F1EC-00DF-90D1-72519AAE3C49}"/>
              </a:ext>
            </a:extLst>
          </p:cNvPr>
          <p:cNvSpPr/>
          <p:nvPr/>
        </p:nvSpPr>
        <p:spPr>
          <a:xfrm>
            <a:off x="10017511" y="3655884"/>
            <a:ext cx="576570" cy="4814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Down Arrow 1029">
            <a:extLst>
              <a:ext uri="{FF2B5EF4-FFF2-40B4-BE49-F238E27FC236}">
                <a16:creationId xmlns:a16="http://schemas.microsoft.com/office/drawing/2014/main" id="{DE39F94B-492D-30D0-B4BA-01B41A67D230}"/>
              </a:ext>
            </a:extLst>
          </p:cNvPr>
          <p:cNvSpPr/>
          <p:nvPr/>
        </p:nvSpPr>
        <p:spPr>
          <a:xfrm rot="10800000">
            <a:off x="13519970" y="3565368"/>
            <a:ext cx="576570" cy="585258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Down Arrow 1030">
            <a:extLst>
              <a:ext uri="{FF2B5EF4-FFF2-40B4-BE49-F238E27FC236}">
                <a16:creationId xmlns:a16="http://schemas.microsoft.com/office/drawing/2014/main" id="{8A43CD22-8852-9CA5-2C71-2B6C10E95905}"/>
              </a:ext>
            </a:extLst>
          </p:cNvPr>
          <p:cNvSpPr/>
          <p:nvPr/>
        </p:nvSpPr>
        <p:spPr>
          <a:xfrm rot="16200000">
            <a:off x="4048472" y="3222139"/>
            <a:ext cx="576570" cy="786987"/>
          </a:xfrm>
          <a:prstGeom prst="downArrow">
            <a:avLst>
              <a:gd name="adj1" fmla="val 42264"/>
              <a:gd name="adj2" fmla="val 60316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7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3194DD3C-2713-F5BF-8D3E-FBCBDFE1772C}"/>
              </a:ext>
            </a:extLst>
          </p:cNvPr>
          <p:cNvSpPr txBox="1"/>
          <p:nvPr/>
        </p:nvSpPr>
        <p:spPr>
          <a:xfrm>
            <a:off x="12266318" y="160799"/>
            <a:ext cx="31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4. Allometric scaling</a:t>
            </a:r>
          </a:p>
        </p:txBody>
      </p:sp>
      <p:pic>
        <p:nvPicPr>
          <p:cNvPr id="1036" name="Picture 1035" descr="A diagram of a map&#10;&#10;Description automatically generated">
            <a:extLst>
              <a:ext uri="{FF2B5EF4-FFF2-40B4-BE49-F238E27FC236}">
                <a16:creationId xmlns:a16="http://schemas.microsoft.com/office/drawing/2014/main" id="{935B434A-AEE7-6059-9720-A082DDE949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71" t="54405"/>
          <a:stretch/>
        </p:blipFill>
        <p:spPr>
          <a:xfrm>
            <a:off x="12149116" y="543387"/>
            <a:ext cx="3542822" cy="3036692"/>
          </a:xfrm>
          <a:prstGeom prst="rect">
            <a:avLst/>
          </a:prstGeom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D1EC4373-7A09-C56D-5481-CB2ECC78322A}"/>
              </a:ext>
            </a:extLst>
          </p:cNvPr>
          <p:cNvSpPr txBox="1"/>
          <p:nvPr/>
        </p:nvSpPr>
        <p:spPr>
          <a:xfrm>
            <a:off x="5132442" y="6216866"/>
            <a:ext cx="245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8</a:t>
            </a:r>
            <a:r>
              <a:rPr lang="en-US" dirty="0"/>
              <a:t> sites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b="1" i="1" dirty="0"/>
              <a:t>5</a:t>
            </a:r>
            <a:r>
              <a:rPr lang="en-US" dirty="0"/>
              <a:t> watersheds</a:t>
            </a:r>
          </a:p>
        </p:txBody>
      </p:sp>
      <p:pic>
        <p:nvPicPr>
          <p:cNvPr id="1041" name="Picture 1040" descr="A map of a river&#10;&#10;Description automatically generated">
            <a:extLst>
              <a:ext uri="{FF2B5EF4-FFF2-40B4-BE49-F238E27FC236}">
                <a16:creationId xmlns:a16="http://schemas.microsoft.com/office/drawing/2014/main" id="{CA9CC31F-0DC9-55EA-1F52-5BF72A2EC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4503" y="3494640"/>
            <a:ext cx="3237066" cy="3237066"/>
          </a:xfrm>
          <a:prstGeom prst="rect">
            <a:avLst/>
          </a:prstGeom>
        </p:spPr>
      </p:pic>
      <p:pic>
        <p:nvPicPr>
          <p:cNvPr id="1044" name="Picture 1043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2C95FD33-639E-2870-C854-D33729CBC0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1700" y="3925329"/>
            <a:ext cx="5818189" cy="29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2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28118B-58F4-8B5F-6D61-A1655B7A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2600"/>
            <a:ext cx="7772400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63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48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2024-05-16T20:55:31Z</dcterms:created>
  <dcterms:modified xsi:type="dcterms:W3CDTF">2024-05-17T18:25:30Z</dcterms:modified>
</cp:coreProperties>
</file>